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7B182C-AAB4-4F4C-88DA-420CA393E835}">
          <p14:sldIdLst>
            <p14:sldId id="263"/>
            <p14:sldId id="257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</p14:sldIdLst>
        </p14:section>
        <p14:section name="Раздел без заголовка" id="{20599D18-2625-49B4-9CC8-5A46D8B28491}">
          <p14:sldIdLst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8890"/>
    <a:srgbClr val="016596"/>
    <a:srgbClr val="0065A4"/>
    <a:srgbClr val="017781"/>
    <a:srgbClr val="63366F"/>
    <a:srgbClr val="1595D4"/>
    <a:srgbClr val="015289"/>
    <a:srgbClr val="4F91CD"/>
    <a:srgbClr val="0069AA"/>
    <a:srgbClr val="005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2" autoAdjust="0"/>
    <p:restoredTop sz="94595" autoAdjust="0"/>
  </p:normalViewPr>
  <p:slideViewPr>
    <p:cSldViewPr snapToGrid="0" snapToObjects="1">
      <p:cViewPr varScale="1">
        <p:scale>
          <a:sx n="102" d="100"/>
          <a:sy n="102" d="100"/>
        </p:scale>
        <p:origin x="510" y="11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2E81B-C6C9-4F44-B16E-A76A95A44E7A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05C95-508D-4B03-BE24-1AE10D54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1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05C95-508D-4B03-BE24-1AE10D54FC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4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3F33-1CED-134B-81C6-CC078D39272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A732-69C8-2E4D-83B8-EC67A8BD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____Microsoft_Word5.docx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_________Microsoft_Word6.docx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_________Microsoft_Word7.docx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8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_________Microsoft_Word9.docx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10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_________Microsoft_Word11.docx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2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12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_________Microsoft_Word13.docx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14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_________Microsoft_Word15.docx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16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_________Microsoft_Word17.docx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18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_________Microsoft_Word19.docx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package" Target="../embeddings/_________Microsoft_Word20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_________Microsoft_Word21.docx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Word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Word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3.doc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_________Microsoft_Word4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0809" y="2434573"/>
            <a:ext cx="6424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65A4"/>
                </a:solidFill>
                <a:latin typeface="Arial"/>
                <a:cs typeface="Arial"/>
              </a:rPr>
              <a:t>РАСЧЕТНО-ЭКСПЕРИМЕНТАЛЬНЫЕ ИССЛЕДОВАНИЯ ЭФФЕКТИВНОСТИ КГО ТВЭЛОВ АКТИВНЫХ ЗОН ПО РЕЗУЛЬТАТАМ СПЕКТРОМЕТРИЧЕСКИХ ИЗМЕРЕНИЙ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0809" y="4257020"/>
            <a:ext cx="564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16596"/>
                </a:solidFill>
                <a:latin typeface="Arial"/>
                <a:cs typeface="Arial"/>
              </a:rPr>
              <a:t>В.Н. ВАВИЛКИН, П.Е. ВАРАКИН </a:t>
            </a:r>
          </a:p>
          <a:p>
            <a:r>
              <a:rPr lang="ru-RU" sz="1400" dirty="0" smtClean="0">
                <a:solidFill>
                  <a:srgbClr val="016596"/>
                </a:solidFill>
                <a:latin typeface="Arial"/>
                <a:cs typeface="Arial"/>
              </a:rPr>
              <a:t>АО «ОКБМ АФРИКАНТОВ»  г. НИЖНИЙ НОВГОРОД </a:t>
            </a:r>
          </a:p>
          <a:p>
            <a:r>
              <a:rPr lang="ru-RU" sz="1400" dirty="0" smtClean="0">
                <a:solidFill>
                  <a:srgbClr val="016596"/>
                </a:solidFill>
                <a:latin typeface="Arial"/>
                <a:cs typeface="Arial"/>
              </a:rPr>
              <a:t>В.Г. ИЛЬИН,  М.Н.БАЕВ, Р.В.ЧЕРВЯКОВ</a:t>
            </a:r>
          </a:p>
          <a:p>
            <a:r>
              <a:rPr lang="ru-RU" sz="1400" dirty="0" smtClean="0">
                <a:solidFill>
                  <a:srgbClr val="016596"/>
                </a:solidFill>
                <a:latin typeface="Arial"/>
                <a:cs typeface="Arial"/>
              </a:rPr>
              <a:t>ФГУП «НИТИ им. А.П. АЛЕКСАНДРОВА г. СОСНОВЫЙ  БОР</a:t>
            </a:r>
          </a:p>
        </p:txBody>
      </p:sp>
    </p:spTree>
    <p:extLst>
      <p:ext uri="{BB962C8B-B14F-4D97-AF65-F5344CB8AC3E}">
        <p14:creationId xmlns:p14="http://schemas.microsoft.com/office/powerpoint/2010/main" val="16058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ИССЛЕДОВАНИЯ ЭФФЕКТИВНОСТИ БД 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042735"/>
              </p:ext>
            </p:extLst>
          </p:nvPr>
        </p:nvGraphicFramePr>
        <p:xfrm>
          <a:off x="695325" y="1371600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Документ" r:id="rId6" imgW="9942731" imgH="5911905" progId="Word.Document.12">
                  <p:embed/>
                </p:oleObj>
              </mc:Choice>
              <mc:Fallback>
                <p:oleObj name="Документ" r:id="rId6" imgW="9942731" imgH="5911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71600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9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ЗАДАЧИ ИССЛЕДОВАНИЙ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14811"/>
              </p:ext>
            </p:extLst>
          </p:nvPr>
        </p:nvGraphicFramePr>
        <p:xfrm>
          <a:off x="773113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Документ" r:id="rId6" imgW="9942731" imgH="5910466" progId="Word.Document.12">
                  <p:embed/>
                </p:oleObj>
              </mc:Choice>
              <mc:Fallback>
                <p:oleObj name="Документ" r:id="rId6" imgW="9942731" imgH="5910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113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8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GEM30P-4(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ОЧГ)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И УДС-ГЦА-В380</a:t>
            </a:r>
            <a:r>
              <a:rPr lang="en-US" sz="1800" b="1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800" b="1" smtClean="0">
                <a:solidFill>
                  <a:schemeClr val="bg1"/>
                </a:solidFill>
                <a:latin typeface="Arial"/>
                <a:cs typeface="Arial"/>
              </a:rPr>
              <a:t>LaBr3(Ce))</a:t>
            </a:r>
            <a:r>
              <a:rPr lang="ru-RU" sz="1800" b="1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E=0.1-1.5MEV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5459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51688"/>
              </p:ext>
            </p:extLst>
          </p:nvPr>
        </p:nvGraphicFramePr>
        <p:xfrm>
          <a:off x="1078229" y="1293813"/>
          <a:ext cx="9236075" cy="562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Документ" r:id="rId9" imgW="9236046" imgH="5625268" progId="Word.Document.12">
                  <p:embed/>
                </p:oleObj>
              </mc:Choice>
              <mc:Fallback>
                <p:oleObj name="Документ" r:id="rId9" imgW="9236046" imgH="5625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8229" y="1293813"/>
                        <a:ext cx="9236075" cy="562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3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GEM30P-4(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ОЧГ)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И УДС-ГЦА-В380</a:t>
            </a: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LaBr3(Ce))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E=1.5MEV-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MEV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75662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984924"/>
              </p:ext>
            </p:extLst>
          </p:nvPr>
        </p:nvGraphicFramePr>
        <p:xfrm>
          <a:off x="971550" y="1385130"/>
          <a:ext cx="9450232" cy="568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Документ" r:id="rId9" imgW="9236046" imgH="5682368" progId="Word.Document.12">
                  <p:embed/>
                </p:oleObj>
              </mc:Choice>
              <mc:Fallback>
                <p:oleObj name="Документ" r:id="rId9" imgW="9236046" imgH="56823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1550" y="1385130"/>
                        <a:ext cx="9450232" cy="568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14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GEM30P-4(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ОЧГ)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GR1-A(</a:t>
            </a:r>
            <a:r>
              <a:rPr lang="en-US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CdZnTl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b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E=0.1MEV-1.5MEV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57529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034617"/>
              </p:ext>
            </p:extLst>
          </p:nvPr>
        </p:nvGraphicFramePr>
        <p:xfrm>
          <a:off x="695325" y="1441451"/>
          <a:ext cx="9236075" cy="585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Документ" r:id="rId9" imgW="9236046" imgH="5853310" progId="Word.Document.12">
                  <p:embed/>
                </p:oleObj>
              </mc:Choice>
              <mc:Fallback>
                <p:oleObj name="Документ" r:id="rId9" imgW="9236046" imgH="58533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5325" y="1441451"/>
                        <a:ext cx="9236075" cy="585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8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GEM30P-4(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ОЧГ)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 GR1-A(</a:t>
            </a:r>
            <a:r>
              <a:rPr lang="en-US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CdZnTl</a:t>
            </a: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b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E=1.5MEV-3.0MEV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134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35023"/>
              </p:ext>
            </p:extLst>
          </p:nvPr>
        </p:nvGraphicFramePr>
        <p:xfrm>
          <a:off x="725488" y="1495425"/>
          <a:ext cx="9236075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Документ" r:id="rId9" imgW="9236046" imgH="5492034" progId="Word.Document.12">
                  <p:embed/>
                </p:oleObj>
              </mc:Choice>
              <mc:Fallback>
                <p:oleObj name="Документ" r:id="rId9" imgW="9236046" imgH="5492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5488" y="1495425"/>
                        <a:ext cx="9236075" cy="549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4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АНАЛИЗ РЕЗУЛЬТАТОВ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29505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09362"/>
              </p:ext>
            </p:extLst>
          </p:nvPr>
        </p:nvGraphicFramePr>
        <p:xfrm>
          <a:off x="447675" y="1485900"/>
          <a:ext cx="9305925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Документ" r:id="rId9" imgW="9293188" imgH="5520405" progId="Word.Document.12">
                  <p:embed/>
                </p:oleObj>
              </mc:Choice>
              <mc:Fallback>
                <p:oleObj name="Документ" r:id="rId9" imgW="9293188" imgH="5520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7675" y="1485900"/>
                        <a:ext cx="9305925" cy="553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выводы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17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36513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26899"/>
              </p:ext>
            </p:extLst>
          </p:nvPr>
        </p:nvGraphicFramePr>
        <p:xfrm>
          <a:off x="95250" y="1362075"/>
          <a:ext cx="9248775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Документ" r:id="rId9" imgW="9236046" imgH="5069708" progId="Word.Document.12">
                  <p:embed/>
                </p:oleObj>
              </mc:Choice>
              <mc:Fallback>
                <p:oleObj name="Документ" r:id="rId9" imgW="9236046" imgH="5069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250" y="1362075"/>
                        <a:ext cx="9248775" cy="507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2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выводы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44840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Документ" r:id="rId6" imgW="9942731" imgH="5908666" progId="Word.Document.12">
                  <p:embed/>
                </p:oleObj>
              </mc:Choice>
              <mc:Fallback>
                <p:oleObj name="Документ" r:id="rId6" imgW="9942731" imgH="5908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06471"/>
              </p:ext>
            </p:extLst>
          </p:nvPr>
        </p:nvGraphicFramePr>
        <p:xfrm>
          <a:off x="161925" y="1362075"/>
          <a:ext cx="924877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Документ" r:id="rId9" imgW="9236046" imgH="4545392" progId="Word.Document.12">
                  <p:embed/>
                </p:oleObj>
              </mc:Choice>
              <mc:Fallback>
                <p:oleObj name="Документ" r:id="rId9" imgW="9236046" imgH="45453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1925" y="1362075"/>
                        <a:ext cx="9248775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5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19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72027"/>
              </p:ext>
            </p:extLst>
          </p:nvPr>
        </p:nvGraphicFramePr>
        <p:xfrm>
          <a:off x="695325" y="1362075"/>
          <a:ext cx="9915525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Документ" r:id="rId6" imgW="9942731" imgH="5907226" progId="Word.Document.12">
                  <p:embed/>
                </p:oleObj>
              </mc:Choice>
              <mc:Fallback>
                <p:oleObj name="Документ" r:id="rId6" imgW="9942731" imgH="5907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325" y="1362075"/>
                        <a:ext cx="9915525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1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МЕТОДЫ КГО ТВЭЛОВ ТРАНСПОРТНЫХ ЯЭУ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i="1" dirty="0" smtClean="0">
                <a:solidFill>
                  <a:srgbClr val="FF0000"/>
                </a:solidFill>
                <a:latin typeface="Arial"/>
                <a:cs typeface="Arial"/>
              </a:rPr>
              <a:t>ОСНОВНОЙ КРИТЕРИЙ ГЕРМЕТИЧНОСТИ ОБОЛОЧЕК ТВЭЛОВ РЕАКТОРОВ </a:t>
            </a:r>
          </a:p>
          <a:p>
            <a:pPr marL="0" indent="0" algn="ctr">
              <a:buNone/>
            </a:pPr>
            <a:r>
              <a:rPr lang="ru-RU" sz="6400" b="1" i="1" dirty="0" smtClean="0">
                <a:solidFill>
                  <a:srgbClr val="FF0000"/>
                </a:solidFill>
                <a:latin typeface="Arial"/>
                <a:cs typeface="Arial"/>
              </a:rPr>
              <a:t>ТРАНСПОРТНЫХ ЯЭУ </a:t>
            </a:r>
            <a:r>
              <a:rPr lang="ru-RU" sz="6400" b="1" dirty="0" smtClean="0">
                <a:solidFill>
                  <a:srgbClr val="FF0000"/>
                </a:solidFill>
                <a:latin typeface="Arial"/>
                <a:cs typeface="Arial"/>
              </a:rPr>
              <a:t>– </a:t>
            </a:r>
          </a:p>
          <a:p>
            <a:pPr marL="0" indent="0" algn="ctr">
              <a:buNone/>
            </a:pPr>
            <a:endParaRPr lang="ru-RU" sz="64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Arial"/>
                <a:cs typeface="Arial"/>
              </a:rPr>
              <a:t>СУММАРНАЯ УДЕЛЬНАЯ АКТИВНОСТЬ ИЗОТОПОВ ЙОДА (ЙОД 131- ЙОД135) В ТЕПЛОНОСИТЕЛЕ 1 КОНТУРА, ПРИВЕДЕННАЯ К 2 ЧАСАМ ВЫДЕРЖКИ ПОСЛЕ ОТБОРА ПРОБЫ</a:t>
            </a:r>
            <a:endParaRPr lang="en-US" sz="64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64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6400" b="1" i="1" dirty="0" smtClean="0">
                <a:solidFill>
                  <a:srgbClr val="FF0000"/>
                </a:solidFill>
                <a:latin typeface="Arial"/>
                <a:cs typeface="Arial"/>
              </a:rPr>
              <a:t>МЕТОДЫ КГО</a:t>
            </a:r>
            <a:endParaRPr lang="en-US" sz="6400" b="1" i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6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Arial"/>
                <a:cs typeface="Arial"/>
              </a:rPr>
              <a:t>1.РАДИОХИМИЧЕСКИЙ АНАЛИЗ ПРОБ ТЕПЛОНОСИТЕЛЯ 1 КОНТУРА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Arial"/>
                <a:cs typeface="Arial"/>
              </a:rPr>
              <a:t>(РХА)</a:t>
            </a:r>
          </a:p>
          <a:p>
            <a:pPr marL="0" indent="0" algn="ctr">
              <a:buNone/>
            </a:pPr>
            <a:r>
              <a:rPr lang="ru-RU" sz="6400" b="1" dirty="0" smtClean="0">
                <a:latin typeface="Arial"/>
                <a:cs typeface="Arial"/>
              </a:rPr>
              <a:t>  ОТБОР ПРОБ ТЕПЛОНОСИТЕЛЯ ПРИ РАБОТЕ УСТАНОВКИ</a:t>
            </a:r>
          </a:p>
          <a:p>
            <a:pPr marL="0" indent="0" algn="ctr">
              <a:buNone/>
            </a:pPr>
            <a:endParaRPr lang="ru-RU" sz="64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Arial"/>
                <a:cs typeface="Arial"/>
              </a:rPr>
              <a:t>  	 ИЗМЕРЕНИЕ СУММАРНОЙ БЕТА-АКТИВНОСТИ ИЗОТОПОВ ЙОДА</a:t>
            </a:r>
          </a:p>
          <a:p>
            <a:pPr marL="0" indent="0" algn="ctr"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Arial"/>
                <a:cs typeface="Arial"/>
              </a:rPr>
              <a:t>	(ИЗМЕРЕНИЕ ГАММА-АКТИВНОСТИ ИЗОТОПОВ ЙОДА)</a:t>
            </a:r>
          </a:p>
          <a:p>
            <a:pPr marL="0" indent="0" algn="just">
              <a:buNone/>
            </a:pPr>
            <a:endParaRPr lang="ru-RU" sz="64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Arial"/>
                <a:cs typeface="Arial"/>
              </a:rPr>
              <a:t>	</a:t>
            </a:r>
            <a:r>
              <a:rPr lang="ru-RU" sz="6400" b="1" dirty="0" smtClean="0">
                <a:solidFill>
                  <a:srgbClr val="FF0000"/>
                </a:solidFill>
                <a:latin typeface="Arial"/>
                <a:cs typeface="Arial"/>
              </a:rPr>
              <a:t> 2. АППАРАТУРНЫЙ ТЕХНОЛОГИЧЕСКИЙ КОНТРОЛЬ 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Arial"/>
                <a:cs typeface="Arial"/>
              </a:rPr>
              <a:t>(АТК)</a:t>
            </a:r>
          </a:p>
          <a:p>
            <a:pPr marL="0" indent="0" algn="ctr">
              <a:buNone/>
            </a:pPr>
            <a:r>
              <a:rPr lang="ru-RU" sz="6400" b="1" dirty="0" smtClean="0">
                <a:latin typeface="Arial"/>
                <a:cs typeface="Arial"/>
              </a:rPr>
              <a:t>ИЗМЕРЕНИЕ МОЩНОСТИ ДОЗЫ ГАММА – ИЗЛУЧЕНИЯ  И ПЛОТНОСТИ ПОТОКА ЗАПАЗДЫВАЮЩИХ НЕЙТРОНОВ ОТ ЦИРКУЛИРУЮЩЕГО ТЕПЛОНОСИТЕЛЯ 1 КОНТУРА</a:t>
            </a:r>
          </a:p>
          <a:p>
            <a:pPr marL="0" indent="0" algn="ctr">
              <a:buNone/>
            </a:pPr>
            <a:endParaRPr lang="ru-RU" sz="64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64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64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НЕДОСТАТКИ СУЩЕСТВУЮЩИХ МЕТОДОВ КГО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/>
                <a:cs typeface="Arial"/>
              </a:rPr>
              <a:t>РАДИОХИМИЧЕСКИЙ КОНТРОЛЬ</a:t>
            </a:r>
          </a:p>
          <a:p>
            <a:pPr marL="0" indent="0" algn="ctr">
              <a:buNone/>
            </a:pPr>
            <a:endParaRPr lang="ru-RU" sz="7200" b="1" i="1" dirty="0" smtClean="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ru-RU" sz="7200" b="1" dirty="0" smtClean="0">
                <a:latin typeface="Arial"/>
                <a:cs typeface="Arial"/>
              </a:rPr>
              <a:t> ОТБОР ПРОБ И ПРОВЕДЕНИЕ РХА ТОЛЬКО В ПУНКТАХ БАЗИРОВАНИЯ,</a:t>
            </a:r>
          </a:p>
          <a:p>
            <a:pPr algn="just">
              <a:lnSpc>
                <a:spcPct val="120000"/>
              </a:lnSpc>
            </a:pPr>
            <a:r>
              <a:rPr lang="ru-RU" sz="7200" b="1" dirty="0">
                <a:latin typeface="Arial"/>
                <a:cs typeface="Arial"/>
              </a:rPr>
              <a:t> </a:t>
            </a:r>
            <a:r>
              <a:rPr lang="ru-RU" sz="7200" b="1" dirty="0" smtClean="0">
                <a:latin typeface="Arial"/>
                <a:cs typeface="Arial"/>
              </a:rPr>
              <a:t>РАБОТА НА МОЩНОСТИ ДО ОТБОРА ПРОБЫ НЕ МЕНЕЕ 8 ЧАСОВ </a:t>
            </a:r>
            <a:r>
              <a:rPr lang="en-US" sz="7200" b="1" dirty="0" smtClean="0">
                <a:latin typeface="Arial"/>
                <a:cs typeface="Arial"/>
              </a:rPr>
              <a:t>C</a:t>
            </a:r>
            <a:r>
              <a:rPr lang="ru-RU" sz="7200" b="1" dirty="0" smtClean="0">
                <a:latin typeface="Arial"/>
                <a:cs typeface="Arial"/>
              </a:rPr>
              <a:t> ПОДКЛЮЧЕНИЕМ ИОФ ДЛЯ ДОСТИЖЕНИЯ РАВНОВЕСНОЙ АКТИВНОСТИ ЙОДОВ В 1 КОНТУРЕ,</a:t>
            </a:r>
          </a:p>
          <a:p>
            <a:pPr algn="just">
              <a:lnSpc>
                <a:spcPct val="120000"/>
              </a:lnSpc>
            </a:pPr>
            <a:r>
              <a:rPr lang="ru-RU" sz="7200" b="1" dirty="0" smtClean="0">
                <a:latin typeface="Arial"/>
                <a:cs typeface="Arial"/>
              </a:rPr>
              <a:t>ОТБОР ПРОБ - ПОТЕНЦИАЛЬНО ОПАСНАЯ ОПЕРАЦИЯ,</a:t>
            </a:r>
          </a:p>
          <a:p>
            <a:pPr algn="just">
              <a:lnSpc>
                <a:spcPct val="120000"/>
              </a:lnSpc>
            </a:pPr>
            <a:r>
              <a:rPr lang="ru-RU" sz="7200" b="1" dirty="0" smtClean="0">
                <a:latin typeface="Arial"/>
                <a:cs typeface="Arial"/>
              </a:rPr>
              <a:t>ДОПОЛНИТЕЛЬНЫЕ ДОЗОВЫЕ НАГРУЗКИ НА ПЕРСОНАЛ,</a:t>
            </a:r>
          </a:p>
          <a:p>
            <a:pPr algn="just">
              <a:lnSpc>
                <a:spcPct val="120000"/>
              </a:lnSpc>
            </a:pPr>
            <a:r>
              <a:rPr lang="ru-RU" sz="7200" b="1" dirty="0" smtClean="0">
                <a:latin typeface="Arial"/>
                <a:cs typeface="Arial"/>
              </a:rPr>
              <a:t>ДОПОЛНИТЕЛЬНЫЙ ОБЪЕМ  ЖИДКИХ РАДИОАКТИВНЫХ ОТХОДОВ</a:t>
            </a:r>
          </a:p>
          <a:p>
            <a:pPr algn="just"/>
            <a:endParaRPr lang="ru-RU" sz="72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</a:t>
            </a:r>
            <a:r>
              <a:rPr lang="ru-RU" sz="7200" b="1" i="1" dirty="0" smtClean="0">
                <a:solidFill>
                  <a:srgbClr val="FF0000"/>
                </a:solidFill>
                <a:latin typeface="Arial"/>
                <a:cs typeface="Arial"/>
              </a:rPr>
              <a:t>АППАРАТУРНЫЙ ТЕХНОЛОГИЧЕСКИЙ КОНТРОЛЬ</a:t>
            </a:r>
          </a:p>
          <a:p>
            <a:pPr marL="0" indent="0" algn="just">
              <a:buNone/>
            </a:pPr>
            <a:endParaRPr lang="ru-RU" sz="7200" b="1" i="1" dirty="0" smtClean="0">
              <a:latin typeface="Arial"/>
              <a:cs typeface="Arial"/>
            </a:endParaRPr>
          </a:p>
          <a:p>
            <a:pPr algn="just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НЕВОЗМОЖНОСТЬ ПРЕДСТАВИТЕЛЬНОЙ РЕГИСТРАЦИИ МОЩНОСТИ ДОЗЫ ГАММА-ИЗЛУЧЕНИЯ ПРОДУКТОВ ДЕЛЕНИЯ НА ФОНЕ ГАММА-ИЗЛУЧЕНИЯ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-активной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зоны и </a:t>
            </a: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захватного гамма-излучения,</a:t>
            </a:r>
            <a:endParaRPr lang="en-US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-продуктов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активации </a:t>
            </a: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теплоносителя,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-примесей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и продуктов коррозии в </a:t>
            </a: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составе теплоносителя</a:t>
            </a:r>
            <a:r>
              <a:rPr lang="ru-RU" sz="9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ВОЗМОЖНА ТОЛЬКО ПРИ РАСХОДЕ ТЕПЛОНОСИТЕЛЯ ЧЕРЕЗ БД.</a:t>
            </a:r>
            <a:endParaRPr lang="en-US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7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5500" b="1" i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5500" b="1" i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64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РЕАЛИЗАЦИЯ КГО  СРЕДСТВАМИ АТК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 ЕЛЬ   </a:t>
            </a:r>
          </a:p>
          <a:p>
            <a:pPr marL="0" indent="0">
              <a:buNone/>
            </a:pPr>
            <a:endParaRPr lang="ru-RU" sz="7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СОСТОЯНИЯ ОБОЛОЧЕК ТВЭЛОВ АКТИВНОЙ ЗОНЫ ПО РЕЗУЛЬТАМ ПРЯМЫХ ИЗМЕРЕНИЙ АКТИВНОСТИ   РЕПЕРНЫХ РАДИОНУКЛИДОВ   В ТЕПЛОНОСИТЕЛЕ 1 КОНТУРА БЕЗ ОТБОРА ПРОБ</a:t>
            </a:r>
            <a:endParaRPr lang="ru-RU" sz="7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ru-RU" sz="7200" b="1" i="1" dirty="0" smtClean="0">
              <a:latin typeface="Arial"/>
              <a:cs typeface="Arial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/>
                <a:cs typeface="Arial"/>
              </a:rPr>
              <a:t>ЗАДАЧИ</a:t>
            </a:r>
          </a:p>
          <a:p>
            <a:pPr marL="0" indent="0" algn="just">
              <a:buNone/>
            </a:pPr>
            <a:endParaRPr lang="ru-RU" sz="7200" b="1" i="1" dirty="0">
              <a:latin typeface="Arial"/>
              <a:cs typeface="Arial"/>
            </a:endParaRP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ВЫБОР РЕПЕРНЫХ РАДИОНУКЛИДОВ ИЗ СОСТАВА ПРОДУКТОВ ДЕЛЕНИЯ,</a:t>
            </a: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ПОИСК (РАЗРАБОТКА) СРЕДСТВ ДОСТОВЕРНОГО ИЗМЕРЕНИЯ АКТИВНОСТИ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dirty="0" smtClean="0">
                <a:latin typeface="Arial"/>
                <a:cs typeface="Arial"/>
              </a:rPr>
              <a:t>       РЕПЕРНЫХ РАДИОНУКЛИДОВ В УСЛОВИЯХ РЕАКТОРНОГО ПОМЕЩЕНИЯ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dirty="0" smtClean="0">
                <a:latin typeface="Arial"/>
                <a:cs typeface="Arial"/>
              </a:rPr>
              <a:t>       ТРАНСПОРТНОЙ ЯЭУ.</a:t>
            </a:r>
          </a:p>
          <a:p>
            <a:pPr algn="just">
              <a:lnSpc>
                <a:spcPct val="170000"/>
              </a:lnSpc>
            </a:pPr>
            <a:endParaRPr lang="ru-RU" sz="64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6400" b="1" i="1" dirty="0" smtClean="0">
              <a:latin typeface="Arial"/>
              <a:cs typeface="Arial"/>
            </a:endParaRPr>
          </a:p>
          <a:p>
            <a:pPr algn="just"/>
            <a:endParaRPr lang="ru-RU" sz="64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64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РЕПЕРНЫЕ РАДИОНУКЛИДЫ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АКТИВНОСТЬ НУКЛИДА КОРРЕЛИРУЕТ С ОСНОВНЫМ ПОКАЗАТЕЛЕМ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dirty="0" smtClean="0">
                <a:latin typeface="Arial"/>
                <a:cs typeface="Arial"/>
              </a:rPr>
              <a:t>      СОСТОЯНИЯ ОБОЛОЧЕК ТВЭЛОВ – АКТИВНОСТИ СУММЫ ИЗОТОПОВ ЙОДА,</a:t>
            </a: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ДОСТОВЕРНАЯ РЕГИСТРАЦИЯ РАДИОНУКЛИДА НА УРОВНЕ ФОНА,</a:t>
            </a: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ВРЕМЯ ДОСТИЖЕНИЯ РАВНОВЕСНОЙ АКТИВНОСТИ МЕНЕЕ 8 ЧАСОВ.</a:t>
            </a:r>
          </a:p>
          <a:p>
            <a:pPr marL="0" indent="0" algn="just">
              <a:buNone/>
            </a:pPr>
            <a:endParaRPr lang="ru-RU" sz="7200" b="1" i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"/>
                <a:cs typeface="Arial"/>
              </a:rPr>
              <a:t>ВЫБОР</a:t>
            </a:r>
          </a:p>
          <a:p>
            <a:pPr marL="0" indent="0" algn="just">
              <a:buNone/>
            </a:pPr>
            <a:endParaRPr lang="ru-RU" sz="7200" b="1" i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ru-RU" sz="7200" b="1" dirty="0" smtClean="0">
                <a:latin typeface="Arial"/>
                <a:cs typeface="Arial"/>
              </a:rPr>
              <a:t>ПО РЕЗУЛЬТАТАМ АНАЛИЗА СОСТАВА АКТИВНОСТИ ТЕПЛОНОСИТЕЛЯ И СВОЙСТВ ПРОДУКТОВ ДЕЛЕНИЯ ВЫБРАНЫ</a:t>
            </a:r>
            <a:r>
              <a:rPr lang="en-US" sz="7200" b="1" dirty="0" smtClean="0">
                <a:latin typeface="Arial"/>
                <a:cs typeface="Arial"/>
              </a:rPr>
              <a:t>:</a:t>
            </a:r>
            <a:endParaRPr lang="ru-RU" sz="7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ru-RU" sz="7200" b="1" dirty="0">
                <a:latin typeface="Arial"/>
                <a:cs typeface="Arial"/>
              </a:rPr>
              <a:t> </a:t>
            </a:r>
            <a:endParaRPr lang="ru-RU" sz="7200" b="1" dirty="0" smtClean="0">
              <a:latin typeface="Arial"/>
              <a:cs typeface="Arial"/>
            </a:endParaRP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ЙОД-134,</a:t>
            </a: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ЦЕЗИЙ-138,</a:t>
            </a:r>
          </a:p>
          <a:p>
            <a:pPr algn="just">
              <a:lnSpc>
                <a:spcPct val="170000"/>
              </a:lnSpc>
            </a:pPr>
            <a:r>
              <a:rPr lang="ru-RU" sz="7200" b="1" dirty="0" smtClean="0">
                <a:latin typeface="Arial"/>
                <a:cs typeface="Arial"/>
              </a:rPr>
              <a:t>КСЕНОН-138.</a:t>
            </a:r>
          </a:p>
          <a:p>
            <a:pPr algn="just"/>
            <a:endParaRPr lang="ru-RU" sz="64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64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РЕПЕРНЫЕ РАДИОНУКЛИДЫ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Arial"/>
                <a:cs typeface="Arial"/>
              </a:rPr>
              <a:t>ОСНОВНЫЕ ХАРАКТЕРИСТИКИ</a:t>
            </a:r>
            <a:endParaRPr lang="en-US" sz="4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64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61408"/>
              </p:ext>
            </p:extLst>
          </p:nvPr>
        </p:nvGraphicFramePr>
        <p:xfrm>
          <a:off x="2308225" y="2222500"/>
          <a:ext cx="606901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Документ" r:id="rId6" imgW="6069141" imgH="4261878" progId="Word.Document.12">
                  <p:embed/>
                </p:oleObj>
              </mc:Choice>
              <mc:Fallback>
                <p:oleObj name="Документ" r:id="rId6" imgW="6069141" imgH="4261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8225" y="2222500"/>
                        <a:ext cx="6069013" cy="426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СУММА ИЗОТОПОВ ЙОДА И ЙОД-134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57325"/>
            <a:ext cx="9827351" cy="561974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СУММА ИЗОТОПОВ ЙОДА И ЙОД-134</a:t>
            </a:r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СУММА </a:t>
            </a:r>
            <a:r>
              <a:rPr lang="ru-RU" sz="4400" b="1" dirty="0" smtClean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lang="ru-RU" sz="4400" b="1" dirty="0"/>
              <a:t>СУММА ИЗОТОПОВ ЙОДА И ЙОД-134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ЗОТОПОВ </a:t>
            </a: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ЙОДА И ЙОД-134</a:t>
            </a: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80270"/>
              </p:ext>
            </p:extLst>
          </p:nvPr>
        </p:nvGraphicFramePr>
        <p:xfrm>
          <a:off x="809625" y="2191097"/>
          <a:ext cx="9143610" cy="537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Документ" r:id="rId6" imgW="9236046" imgH="5425597" progId="Word.Document.12">
                  <p:embed/>
                </p:oleObj>
              </mc:Choice>
              <mc:Fallback>
                <p:oleObj name="Документ" r:id="rId6" imgW="9236046" imgH="5425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9625" y="2191097"/>
                        <a:ext cx="9143610" cy="5371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СУММА ИЗОТОПОВ ЙОДА И ЦЕЗИЙ - 138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495425"/>
            <a:ext cx="9827351" cy="55816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Arial"/>
                <a:cs typeface="Arial"/>
              </a:rPr>
              <a:t>СУММА ИЗОТОПОВ ЙОДА И ЦЕЗИЙ - 138</a:t>
            </a: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931254"/>
              </p:ext>
            </p:extLst>
          </p:nvPr>
        </p:nvGraphicFramePr>
        <p:xfrm>
          <a:off x="725488" y="1895476"/>
          <a:ext cx="92360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Документ" r:id="rId6" imgW="9236046" imgH="4732135" progId="Word.Document.12">
                  <p:embed/>
                </p:oleObj>
              </mc:Choice>
              <mc:Fallback>
                <p:oleObj name="Документ" r:id="rId6" imgW="9236046" imgH="4732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488" y="1895476"/>
                        <a:ext cx="9236075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6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222" y="596625"/>
            <a:ext cx="6029560" cy="37374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Arial"/>
                <a:cs typeface="Arial"/>
              </a:rPr>
              <a:t> СУММА ИЗОТОПОВ ЙОДА И КСЕНОН - 138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3" y="1847849"/>
            <a:ext cx="9827351" cy="52292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СУММА 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ИЗОССТСУММА </a:t>
            </a: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ИЗОТОПОВ ЙОДА И КСЕНОН - 138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ОПОВ </a:t>
            </a:r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ЙОДА И КСЕНОН </a:t>
            </a:r>
            <a:r>
              <a:rPr lang="ru-RU" sz="3200" b="1" dirty="0" smtClean="0">
                <a:solidFill>
                  <a:schemeClr val="bg1"/>
                </a:solidFill>
                <a:latin typeface="Arial"/>
                <a:cs typeface="Arial"/>
              </a:rPr>
              <a:t>– 138ССССССССССС</a:t>
            </a: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900" b="1" dirty="0" smtClean="0">
              <a:latin typeface="Arial"/>
              <a:cs typeface="Arial"/>
            </a:endParaRPr>
          </a:p>
          <a:p>
            <a:pPr algn="just"/>
            <a:endParaRPr lang="ru-RU" sz="29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9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33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200" b="1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Поле для текста и графики. </a:t>
            </a:r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Желательно не выходить за пределы этого поля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из эстетических соображений. 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78364" y="7066792"/>
            <a:ext cx="2743418" cy="402652"/>
          </a:xfrm>
        </p:spPr>
        <p:txBody>
          <a:bodyPr/>
          <a:lstStyle/>
          <a:p>
            <a:fld id="{C64DA732-69C8-2E4D-83B8-EC67A8BDC5CB}" type="slidenum">
              <a:rPr lang="en-US" b="1" smtClean="0">
                <a:solidFill>
                  <a:srgbClr val="858890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en-US" b="1" dirty="0">
              <a:solidFill>
                <a:srgbClr val="8588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17888" y="1765300"/>
            <a:ext cx="10688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24034"/>
              </p:ext>
            </p:extLst>
          </p:nvPr>
        </p:nvGraphicFramePr>
        <p:xfrm>
          <a:off x="628650" y="1409700"/>
          <a:ext cx="9248775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Документ" r:id="rId6" imgW="9236046" imgH="5880962" progId="Word.Document.12">
                  <p:embed/>
                </p:oleObj>
              </mc:Choice>
              <mc:Fallback>
                <p:oleObj name="Документ" r:id="rId6" imgW="9236046" imgH="58809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650" y="1409700"/>
                        <a:ext cx="9248775" cy="588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3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KBM AFRIKANTOV">
      <a:dk1>
        <a:srgbClr val="000000"/>
      </a:dk1>
      <a:lt1>
        <a:srgbClr val="FFFFFF"/>
      </a:lt1>
      <a:dk2>
        <a:srgbClr val="0065A4"/>
      </a:dk2>
      <a:lt2>
        <a:srgbClr val="85889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696</Words>
  <Application>Microsoft Office PowerPoint</Application>
  <PresentationFormat>Произвольный</PresentationFormat>
  <Paragraphs>572</Paragraphs>
  <Slides>19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Office Theme</vt:lpstr>
      <vt:lpstr>Документ</vt:lpstr>
      <vt:lpstr>Презентация PowerPoint</vt:lpstr>
      <vt:lpstr>МЕТОДЫ КГО ТВЭЛОВ ТРАНСПОРТНЫХ ЯЭУ</vt:lpstr>
      <vt:lpstr>НЕДОСТАТКИ СУЩЕСТВУЮЩИХ МЕТОДОВ КГО</vt:lpstr>
      <vt:lpstr>РЕАЛИЗАЦИЯ КГО  СРЕДСТВАМИ АТК</vt:lpstr>
      <vt:lpstr> РЕПЕРНЫЕ РАДИОНУКЛИДЫ</vt:lpstr>
      <vt:lpstr> РЕПЕРНЫЕ РАДИОНУКЛИДЫ</vt:lpstr>
      <vt:lpstr> СУММА ИЗОТОПОВ ЙОДА И ЙОД-134</vt:lpstr>
      <vt:lpstr> СУММА ИЗОТОПОВ ЙОДА И ЦЕЗИЙ - 138</vt:lpstr>
      <vt:lpstr> СУММА ИЗОТОПОВ ЙОДА И КСЕНОН - 138</vt:lpstr>
      <vt:lpstr> ИССЛЕДОВАНИЯ ЭФФЕКТИВНОСТИ БД </vt:lpstr>
      <vt:lpstr>ЗАДАЧИ ИССЛЕДОВАНИЙ</vt:lpstr>
      <vt:lpstr> GEM30P-4(ОЧГ) И УДС-ГЦА-В380(LaBr3(Ce))  E=0.1-1.5MEV</vt:lpstr>
      <vt:lpstr> GEM30P-4(ОЧГ) И УДС-ГЦА-В380(LaBr3(Ce))  E=1.5MEV-3.0MEV</vt:lpstr>
      <vt:lpstr> GEM30P-4(ОЧГ) И GR1-A(CdZnTl) E=0.1MEV-1.5MEV</vt:lpstr>
      <vt:lpstr> GEM30P-4(ОЧГ) И GR1-A(CdZnTl) E=1.5MEV-3.0MEV</vt:lpstr>
      <vt:lpstr> АНАЛИЗ РЕЗУЛЬТАТОВ</vt:lpstr>
      <vt:lpstr>выводы</vt:lpstr>
      <vt:lpstr>выводы</vt:lpstr>
      <vt:lpstr>Презентация PowerPoint</vt:lpstr>
    </vt:vector>
  </TitlesOfParts>
  <Company>Conde Nast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Пользователь Windows</cp:lastModifiedBy>
  <cp:revision>122</cp:revision>
  <dcterms:created xsi:type="dcterms:W3CDTF">2013-08-08T10:32:17Z</dcterms:created>
  <dcterms:modified xsi:type="dcterms:W3CDTF">2019-10-18T17:50:02Z</dcterms:modified>
</cp:coreProperties>
</file>